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860" r:id="rId3"/>
    <p:sldId id="861" r:id="rId4"/>
    <p:sldId id="862" r:id="rId5"/>
    <p:sldId id="863" r:id="rId6"/>
    <p:sldId id="864" r:id="rId7"/>
    <p:sldId id="865" r:id="rId8"/>
    <p:sldId id="866" r:id="rId9"/>
    <p:sldId id="867" r:id="rId10"/>
    <p:sldId id="868" r:id="rId11"/>
    <p:sldId id="86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a:solidFill>
                  <a:srgbClr val="000000"/>
                </a:solidFill>
                <a:latin typeface="微软雅黑" pitchFamily="34" charset="-122"/>
                <a:ea typeface="微软雅黑" pitchFamily="34" charset="-122"/>
                <a:cs typeface="微软雅黑" panose="020B0503020204020204" pitchFamily="34" charset="-122"/>
              </a:rPr>
              <a:t>1</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smtClean="0">
                <a:solidFill>
                  <a:srgbClr val="00B0F0"/>
                </a:solidFill>
                <a:cs typeface="Times New Roman"/>
              </a:rPr>
              <a:t>5.</a:t>
            </a:r>
            <a:r>
              <a:rPr lang="en-US" altLang="zh-CN" smtClean="0">
                <a:solidFill>
                  <a:srgbClr val="000000"/>
                </a:solidFill>
                <a:cs typeface="Times New Roman"/>
              </a:rPr>
              <a:t>What </a:t>
            </a:r>
            <a:r>
              <a:rPr lang="en-US" altLang="zh-CN">
                <a:solidFill>
                  <a:srgbClr val="000000"/>
                </a:solidFill>
                <a:cs typeface="Times New Roman"/>
              </a:rPr>
              <a:t>will you do if you have only one day left</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                                                                 </a:t>
            </a:r>
            <a:r>
              <a:rPr lang="zh-CN" altLang="zh-CN" u="sng">
                <a:solidFill>
                  <a:srgbClr val="FEFEFE"/>
                </a:solidFill>
                <a:uFill>
                  <a:solidFill>
                    <a:srgbClr val="000000"/>
                  </a:solidFill>
                </a:uFill>
                <a:cs typeface="Times New Roman"/>
              </a:rPr>
              <a:t>　　</a:t>
            </a:r>
            <a:r>
              <a:rPr lang="en-US" altLang="zh-CN" u="sng" smtClean="0">
                <a:solidFill>
                  <a:srgbClr val="FEFEFE"/>
                </a:solidFill>
                <a:uFill>
                  <a:solidFill>
                    <a:srgbClr val="000000"/>
                  </a:solidFill>
                </a:uFill>
                <a:cs typeface="Times New Roman"/>
              </a:rPr>
              <a:t>.</a:t>
            </a:r>
            <a:r>
              <a:rPr lang="zh-CN" altLang="zh-CN" u="sng">
                <a:solidFill>
                  <a:srgbClr val="FEFEFE"/>
                </a:solidFill>
                <a:uFill>
                  <a:solidFill>
                    <a:srgbClr val="000000"/>
                  </a:solidFill>
                </a:uFill>
                <a:cs typeface="Times New Roman"/>
              </a:rPr>
              <a:t>　　　　　　　　　　　　　　　　　　　　　　　　　</a:t>
            </a:r>
            <a:endParaRPr lang="zh-CN" altLang="zh-CN" sz="1200">
              <a:solidFill>
                <a:srgbClr val="000000"/>
              </a:solidFill>
              <a:cs typeface="Times New Roman"/>
            </a:endParaRPr>
          </a:p>
        </p:txBody>
      </p:sp>
      <p:sp>
        <p:nvSpPr>
          <p:cNvPr id="4" name="内容占位符 5"/>
          <p:cNvSpPr txBox="1">
            <a:spLocks/>
          </p:cNvSpPr>
          <p:nvPr/>
        </p:nvSpPr>
        <p:spPr bwMode="auto">
          <a:xfrm>
            <a:off x="360854" y="2276872"/>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句意：如果你只剩下一天的生命，你会做什么？这是一个开放性问题，言之有理即可。</a:t>
            </a:r>
            <a:endParaRPr lang="zh-CN" altLang="zh-CN" sz="900">
              <a:solidFill>
                <a:srgbClr val="000000"/>
              </a:solidFill>
              <a:cs typeface="Times New Roman"/>
            </a:endParaRPr>
          </a:p>
        </p:txBody>
      </p:sp>
      <p:sp>
        <p:nvSpPr>
          <p:cNvPr id="2" name="矩形 1"/>
          <p:cNvSpPr/>
          <p:nvPr/>
        </p:nvSpPr>
        <p:spPr>
          <a:xfrm>
            <a:off x="421016" y="1649218"/>
            <a:ext cx="10596612" cy="646331"/>
          </a:xfrm>
          <a:prstGeom prst="rect">
            <a:avLst/>
          </a:prstGeom>
        </p:spPr>
        <p:txBody>
          <a:bodyPr wrap="square">
            <a:spAutoFit/>
          </a:bodyPr>
          <a:lstStyle/>
          <a:p>
            <a:r>
              <a:rPr lang="en-US" altLang="zh-CN" sz="3600"/>
              <a:t>I will go climbing with my friends.</a:t>
            </a:r>
            <a:r>
              <a:rPr lang="zh-CN" altLang="zh-CN" sz="3600">
                <a:cs typeface="Times New Roman" panose="02020603050405020304" pitchFamily="18" charset="0"/>
              </a:rPr>
              <a:t>　</a:t>
            </a:r>
            <a:endParaRPr lang="zh-CN" altLang="en-US"/>
          </a:p>
        </p:txBody>
      </p:sp>
    </p:spTree>
    <p:extLst>
      <p:ext uri="{BB962C8B-B14F-4D97-AF65-F5344CB8AC3E}">
        <p14:creationId xmlns:p14="http://schemas.microsoft.com/office/powerpoint/2010/main" val="423222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1268760"/>
            <a:ext cx="11567000" cy="2448272"/>
          </a:xfrm>
          <a:prstGeom prst="rect">
            <a:avLst/>
          </a:prstGeom>
        </p:spPr>
      </p:pic>
      <p:sp>
        <p:nvSpPr>
          <p:cNvPr id="7" name="内容占位符 1"/>
          <p:cNvSpPr>
            <a:spLocks noGrp="1"/>
          </p:cNvSpPr>
          <p:nvPr>
            <p:ph idx="1"/>
          </p:nvPr>
        </p:nvSpPr>
        <p:spPr>
          <a:xfrm>
            <a:off x="360854" y="1196752"/>
            <a:ext cx="11485848" cy="2585323"/>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题是开放性试题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学生应从自身角度出发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谈论自己的看法。主要考查学生的语言能力和思维品质。</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素养考向.eps" descr="id:2147487378;FounderCES"/>
          <p:cNvPicPr/>
          <p:nvPr/>
        </p:nvPicPr>
        <p:blipFill>
          <a:blip r:embed="rId3"/>
          <a:stretch>
            <a:fillRect/>
          </a:stretch>
        </p:blipFill>
        <p:spPr>
          <a:xfrm>
            <a:off x="371867" y="1340768"/>
            <a:ext cx="3061288" cy="599941"/>
          </a:xfrm>
          <a:prstGeom prst="rect">
            <a:avLst/>
          </a:prstGeom>
        </p:spPr>
      </p:pic>
    </p:spTree>
    <p:extLst>
      <p:ext uri="{BB962C8B-B14F-4D97-AF65-F5344CB8AC3E}">
        <p14:creationId xmlns:p14="http://schemas.microsoft.com/office/powerpoint/2010/main" val="3417419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1412" y="684070"/>
            <a:ext cx="11521280" cy="1327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组合 3"/>
          <p:cNvGrpSpPr/>
          <p:nvPr/>
        </p:nvGrpSpPr>
        <p:grpSpPr>
          <a:xfrm>
            <a:off x="3286894" y="1987384"/>
            <a:ext cx="5621222" cy="864096"/>
            <a:chOff x="2422798" y="1412776"/>
            <a:chExt cx="4609415" cy="708561"/>
          </a:xfrm>
        </p:grpSpPr>
        <p:pic>
          <p:nvPicPr>
            <p:cNvPr id="5" name="图片 4"/>
            <p:cNvPicPr>
              <a:picLocks noChangeAspect="1"/>
            </p:cNvPicPr>
            <p:nvPr/>
          </p:nvPicPr>
          <p:blipFill>
            <a:blip r:embed="rId3"/>
            <a:stretch>
              <a:fillRect/>
            </a:stretch>
          </p:blipFill>
          <p:spPr>
            <a:xfrm>
              <a:off x="2422798" y="1412776"/>
              <a:ext cx="4609415" cy="708561"/>
            </a:xfrm>
            <a:prstGeom prst="rect">
              <a:avLst/>
            </a:prstGeom>
          </p:spPr>
        </p:pic>
        <p:pic>
          <p:nvPicPr>
            <p:cNvPr id="6" name="图片 5"/>
            <p:cNvPicPr>
              <a:picLocks noChangeAspect="1"/>
            </p:cNvPicPr>
            <p:nvPr/>
          </p:nvPicPr>
          <p:blipFill>
            <a:blip r:embed="rId4"/>
            <a:stretch>
              <a:fillRect/>
            </a:stretch>
          </p:blipFill>
          <p:spPr>
            <a:xfrm>
              <a:off x="5272638" y="1556672"/>
              <a:ext cx="1456939" cy="424547"/>
            </a:xfrm>
            <a:prstGeom prst="rect">
              <a:avLst/>
            </a:prstGeom>
          </p:spPr>
        </p:pic>
      </p:grpSp>
      <p:sp>
        <p:nvSpPr>
          <p:cNvPr id="7" name="内容占位符 1"/>
          <p:cNvSpPr txBox="1">
            <a:spLocks/>
          </p:cNvSpPr>
          <p:nvPr/>
        </p:nvSpPr>
        <p:spPr bwMode="auto">
          <a:xfrm>
            <a:off x="6555989" y="1998134"/>
            <a:ext cx="3647865"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spcAft>
                <a:spcPts val="0"/>
              </a:spcAft>
            </a:pPr>
            <a:r>
              <a:rPr lang="zh-CN" altLang="en-US">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阅读表达</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4"/>
          <p:cNvSpPr>
            <a:spLocks noGrp="1"/>
          </p:cNvSpPr>
          <p:nvPr>
            <p:ph idx="1"/>
          </p:nvPr>
        </p:nvSpPr>
        <p:spPr>
          <a:xfrm>
            <a:off x="360854" y="2746246"/>
            <a:ext cx="11485848" cy="3467168"/>
          </a:xfrm>
        </p:spPr>
        <p:txBody>
          <a:bodyPr/>
          <a:lstStyle/>
          <a:p>
            <a:pPr hangingPunct="0">
              <a:spcAft>
                <a:spcPts val="0"/>
              </a:spcAft>
            </a:pPr>
            <a:r>
              <a:rPr lang="en-US" altLang="zh-CN" sz="3000" dirty="0" smtClean="0">
                <a:ea typeface="楷体"/>
                <a:cs typeface="Times New Roman"/>
              </a:rPr>
              <a:t>                            </a:t>
            </a:r>
            <a:r>
              <a:rPr lang="zh-CN" altLang="zh-CN" sz="3000" dirty="0" smtClean="0">
                <a:ea typeface="楷体"/>
                <a:cs typeface="Times New Roman"/>
              </a:rPr>
              <a:t>本文是一篇议论文。文章主要讲述了学生们围绕</a:t>
            </a:r>
            <a:r>
              <a:rPr lang="en-US" altLang="zh-CN" sz="3000" dirty="0" smtClean="0">
                <a:latin typeface="+mn-ea"/>
                <a:cs typeface="Times New Roman"/>
              </a:rPr>
              <a:t>“</a:t>
            </a:r>
            <a:r>
              <a:rPr lang="zh-CN" altLang="zh-CN" sz="3000" dirty="0" smtClean="0">
                <a:ea typeface="楷体"/>
                <a:cs typeface="Times New Roman"/>
              </a:rPr>
              <a:t>如果只剩下一天生命</a:t>
            </a:r>
            <a:r>
              <a:rPr lang="en-US" altLang="zh-CN" sz="3000" dirty="0" smtClean="0">
                <a:latin typeface="+mn-ea"/>
                <a:cs typeface="Times New Roman"/>
              </a:rPr>
              <a:t>”</a:t>
            </a:r>
            <a:r>
              <a:rPr lang="zh-CN" altLang="zh-CN" sz="3000" dirty="0" smtClean="0">
                <a:ea typeface="楷体"/>
                <a:cs typeface="Times New Roman"/>
              </a:rPr>
              <a:t>这一话题展开的讨论。学生们有不同的观点</a:t>
            </a:r>
            <a:r>
              <a:rPr lang="zh-CN" altLang="zh-CN" sz="3000" dirty="0" smtClean="0">
                <a:cs typeface="Times New Roman"/>
              </a:rPr>
              <a:t>，</a:t>
            </a:r>
            <a:r>
              <a:rPr lang="zh-CN" altLang="zh-CN" sz="3000" dirty="0" smtClean="0">
                <a:ea typeface="楷体"/>
                <a:cs typeface="Times New Roman"/>
              </a:rPr>
              <a:t>有的想在家帮助父母做家务</a:t>
            </a:r>
            <a:r>
              <a:rPr lang="zh-CN" altLang="zh-CN" sz="3000" dirty="0" smtClean="0">
                <a:cs typeface="Times New Roman"/>
              </a:rPr>
              <a:t>，</a:t>
            </a:r>
            <a:r>
              <a:rPr lang="zh-CN" altLang="zh-CN" sz="3000" dirty="0" smtClean="0">
                <a:ea typeface="楷体"/>
                <a:cs typeface="Times New Roman"/>
              </a:rPr>
              <a:t>有的想帮助他人做一些有意义的事情</a:t>
            </a:r>
            <a:r>
              <a:rPr lang="zh-CN" altLang="zh-CN" sz="3000" dirty="0" smtClean="0">
                <a:cs typeface="Times New Roman"/>
              </a:rPr>
              <a:t>，</a:t>
            </a:r>
            <a:r>
              <a:rPr lang="zh-CN" altLang="zh-CN" sz="3000" dirty="0" smtClean="0">
                <a:ea typeface="楷体"/>
                <a:cs typeface="Times New Roman"/>
              </a:rPr>
              <a:t>还有的想休息。老师最后总结</a:t>
            </a:r>
            <a:r>
              <a:rPr lang="zh-CN" altLang="zh-CN" sz="3000" dirty="0" smtClean="0">
                <a:cs typeface="Times New Roman"/>
              </a:rPr>
              <a:t>：</a:t>
            </a:r>
            <a:r>
              <a:rPr lang="zh-CN" altLang="zh-CN" sz="3000" dirty="0" smtClean="0">
                <a:ea typeface="楷体"/>
                <a:cs typeface="Times New Roman"/>
              </a:rPr>
              <a:t>希望学生们珍惜有限的生命</a:t>
            </a:r>
            <a:r>
              <a:rPr lang="zh-CN" altLang="zh-CN" sz="3000" dirty="0" smtClean="0">
                <a:cs typeface="Times New Roman"/>
              </a:rPr>
              <a:t>，</a:t>
            </a:r>
            <a:r>
              <a:rPr lang="zh-CN" altLang="zh-CN" sz="3000" dirty="0" smtClean="0">
                <a:ea typeface="楷体"/>
                <a:cs typeface="Times New Roman"/>
              </a:rPr>
              <a:t>做一些有意义的事情。</a:t>
            </a:r>
            <a:endParaRPr lang="zh-CN" altLang="zh-CN" sz="3000" dirty="0">
              <a:cs typeface="Times New Roman"/>
            </a:endParaRPr>
          </a:p>
        </p:txBody>
      </p:sp>
      <p:pic>
        <p:nvPicPr>
          <p:cNvPr id="10" name="图片 9"/>
          <p:cNvPicPr>
            <a:picLocks noChangeAspect="1"/>
          </p:cNvPicPr>
          <p:nvPr/>
        </p:nvPicPr>
        <p:blipFill>
          <a:blip r:embed="rId5">
            <a:clrChange>
              <a:clrFrom>
                <a:srgbClr val="FFFFFF"/>
              </a:clrFrom>
              <a:clrTo>
                <a:srgbClr val="FFFFFF">
                  <a:alpha val="0"/>
                </a:srgbClr>
              </a:clrTo>
            </a:clrChange>
          </a:blip>
          <a:stretch>
            <a:fillRect/>
          </a:stretch>
        </p:blipFill>
        <p:spPr>
          <a:xfrm>
            <a:off x="478582" y="2731990"/>
            <a:ext cx="2664296" cy="696285"/>
          </a:xfrm>
          <a:prstGeom prst="rect">
            <a:avLst/>
          </a:prstGeom>
        </p:spPr>
      </p:pic>
      <p:sp>
        <p:nvSpPr>
          <p:cNvPr id="11" name="内容占位符 2"/>
          <p:cNvSpPr txBox="1">
            <a:spLocks/>
          </p:cNvSpPr>
          <p:nvPr/>
        </p:nvSpPr>
        <p:spPr bwMode="auto">
          <a:xfrm>
            <a:off x="369998" y="5695752"/>
            <a:ext cx="11485848" cy="737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hangingPunct="0">
              <a:spcAft>
                <a:spcPts val="0"/>
              </a:spcAft>
            </a:pPr>
            <a:r>
              <a:rPr lang="zh-CN" altLang="zh-CN" sz="3200" dirty="0" smtClean="0">
                <a:solidFill>
                  <a:srgbClr val="000000"/>
                </a:solidFill>
                <a:cs typeface="Times New Roman"/>
              </a:rPr>
              <a:t>（</a:t>
            </a:r>
            <a:r>
              <a:rPr lang="zh-CN" altLang="zh-CN" sz="3200" dirty="0" smtClean="0">
                <a:solidFill>
                  <a:srgbClr val="000000"/>
                </a:solidFill>
                <a:latin typeface="仿宋" panose="02010609060101010101" pitchFamily="49" charset="-122"/>
                <a:ea typeface="仿宋" panose="02010609060101010101" pitchFamily="49" charset="-122"/>
                <a:cs typeface="Times New Roman"/>
              </a:rPr>
              <a:t>陕西宝鸡陈仓区期末</a:t>
            </a:r>
            <a:r>
              <a:rPr lang="zh-CN" altLang="zh-CN" sz="3200" dirty="0" smtClean="0">
                <a:solidFill>
                  <a:srgbClr val="000000"/>
                </a:solidFill>
                <a:cs typeface="Times New Roman"/>
              </a:rPr>
              <a:t>）</a:t>
            </a:r>
            <a:endParaRPr lang="zh-CN" altLang="zh-CN" sz="3200" dirty="0">
              <a:solidFill>
                <a:srgbClr val="000000"/>
              </a:solidFill>
              <a:cs typeface="Times New Roman"/>
            </a:endParaRPr>
          </a:p>
        </p:txBody>
      </p:sp>
    </p:spTree>
    <p:extLst>
      <p:ext uri="{BB962C8B-B14F-4D97-AF65-F5344CB8AC3E}">
        <p14:creationId xmlns:p14="http://schemas.microsoft.com/office/powerpoint/2010/main" val="3781496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08720"/>
            <a:ext cx="11485848" cy="4247317"/>
          </a:xfrm>
        </p:spPr>
        <p:txBody>
          <a:bodyPr/>
          <a:lstStyle/>
          <a:p>
            <a:pPr indent="714375" hangingPunct="0">
              <a:spcAft>
                <a:spcPts val="0"/>
              </a:spcAft>
            </a:pPr>
            <a:r>
              <a:rPr lang="en-US" altLang="zh-CN" dirty="0">
                <a:solidFill>
                  <a:srgbClr val="000000"/>
                </a:solidFill>
                <a:cs typeface="Times New Roman"/>
              </a:rPr>
              <a:t>As we all know, time is very important to everyone. We should try to make the best of our time</a:t>
            </a:r>
            <a:r>
              <a:rPr lang="zh-CN" altLang="zh-CN" dirty="0" smtClean="0">
                <a:solidFill>
                  <a:srgbClr val="000000"/>
                </a:solidFill>
                <a:cs typeface="Times New Roman"/>
              </a:rPr>
              <a:t>！</a:t>
            </a:r>
            <a:endParaRPr lang="en-US" altLang="zh-CN" dirty="0" smtClean="0">
              <a:solidFill>
                <a:srgbClr val="000000"/>
              </a:solidFill>
              <a:cs typeface="Times New Roman"/>
            </a:endParaRPr>
          </a:p>
          <a:p>
            <a:pPr lvl="0" indent="715963" hangingPunct="0">
              <a:spcAft>
                <a:spcPts val="0"/>
              </a:spcAft>
            </a:pPr>
            <a:r>
              <a:rPr lang="en-US" altLang="zh-CN" dirty="0">
                <a:solidFill>
                  <a:srgbClr val="000000"/>
                </a:solidFill>
                <a:cs typeface="Times New Roman"/>
              </a:rPr>
              <a:t>Today we had a discussion about “If you have only one day left”. It seems that different people have different opinions</a:t>
            </a:r>
            <a:r>
              <a:rPr lang="en-US" altLang="zh-CN" dirty="0" smtClean="0">
                <a:solidFill>
                  <a:srgbClr val="000000"/>
                </a:solidFill>
                <a:cs typeface="Times New Roman"/>
              </a:rPr>
              <a:t>.</a:t>
            </a:r>
            <a:endParaRPr lang="zh-CN" altLang="zh-CN" dirty="0">
              <a:solidFill>
                <a:srgbClr val="000000"/>
              </a:solidFill>
              <a:cs typeface="Times New Roman"/>
            </a:endParaRPr>
          </a:p>
        </p:txBody>
      </p:sp>
    </p:spTree>
    <p:extLst>
      <p:ext uri="{BB962C8B-B14F-4D97-AF65-F5344CB8AC3E}">
        <p14:creationId xmlns:p14="http://schemas.microsoft.com/office/powerpoint/2010/main" val="3923549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38826"/>
            <a:ext cx="11485848" cy="5809732"/>
          </a:xfrm>
        </p:spPr>
        <p:txBody>
          <a:bodyPr/>
          <a:lstStyle/>
          <a:p>
            <a:pPr indent="715963" hangingPunct="0">
              <a:spcAft>
                <a:spcPts val="0"/>
              </a:spcAft>
            </a:pPr>
            <a:r>
              <a:rPr lang="en-US" altLang="zh-CN" dirty="0" smtClean="0">
                <a:solidFill>
                  <a:srgbClr val="000000"/>
                </a:solidFill>
                <a:cs typeface="Times New Roman"/>
              </a:rPr>
              <a:t>Most </a:t>
            </a:r>
            <a:r>
              <a:rPr lang="en-US" altLang="zh-CN" dirty="0">
                <a:solidFill>
                  <a:srgbClr val="000000"/>
                </a:solidFill>
                <a:cs typeface="Times New Roman"/>
              </a:rPr>
              <a:t>students said they would stay at home and help their parents with housework. They wanted to show love to their parents. Some students wanted to do something different such as helping others. They said they should do something meaningful to the world. Only a few students said they would do nothing but just have a rest at home. They had too much to do every day. They needed a rest</a:t>
            </a:r>
            <a:r>
              <a:rPr lang="en-US" altLang="zh-CN" dirty="0" smtClean="0">
                <a:solidFill>
                  <a:srgbClr val="000000"/>
                </a:solidFill>
                <a:cs typeface="Times New Roman"/>
              </a:rPr>
              <a:t>.</a:t>
            </a:r>
            <a:endParaRPr lang="zh-CN" altLang="zh-CN" dirty="0">
              <a:solidFill>
                <a:srgbClr val="000000"/>
              </a:solidFill>
              <a:cs typeface="Times New Roman"/>
            </a:endParaRPr>
          </a:p>
        </p:txBody>
      </p:sp>
    </p:spTree>
    <p:extLst>
      <p:ext uri="{BB962C8B-B14F-4D97-AF65-F5344CB8AC3E}">
        <p14:creationId xmlns:p14="http://schemas.microsoft.com/office/powerpoint/2010/main" val="2370194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5809732"/>
          </a:xfrm>
        </p:spPr>
        <p:txBody>
          <a:bodyPr/>
          <a:lstStyle/>
          <a:p>
            <a:pPr indent="715963" hangingPunct="0">
              <a:spcAft>
                <a:spcPts val="0"/>
              </a:spcAft>
            </a:pPr>
            <a:r>
              <a:rPr lang="en-US" altLang="zh-CN">
                <a:solidFill>
                  <a:srgbClr val="000000"/>
                </a:solidFill>
                <a:cs typeface="Times New Roman"/>
              </a:rPr>
              <a:t>Although the class had different ideas, we all knew that we should cherish our lives. At last, the teacher summed up our discussions. She said, “Think about how much time you spent with your family last week, and how much time you spent on the Internet playing games or watching TV. I hope all of you can use your limited</a:t>
            </a:r>
            <a:r>
              <a:rPr lang="zh-CN" altLang="zh-CN">
                <a:solidFill>
                  <a:srgbClr val="000000"/>
                </a:solidFill>
                <a:cs typeface="Times New Roman"/>
              </a:rPr>
              <a:t>（</a:t>
            </a:r>
            <a:r>
              <a:rPr lang="zh-CN" altLang="zh-CN">
                <a:solidFill>
                  <a:srgbClr val="000000"/>
                </a:solidFill>
                <a:ea typeface="楷体"/>
                <a:cs typeface="Times New Roman"/>
              </a:rPr>
              <a:t>有限的</a:t>
            </a:r>
            <a:r>
              <a:rPr lang="zh-CN" altLang="zh-CN">
                <a:solidFill>
                  <a:srgbClr val="000000"/>
                </a:solidFill>
                <a:cs typeface="Times New Roman"/>
              </a:rPr>
              <a:t>）</a:t>
            </a:r>
            <a:r>
              <a:rPr lang="en-US" altLang="zh-CN">
                <a:solidFill>
                  <a:srgbClr val="000000"/>
                </a:solidFill>
                <a:cs typeface="Times New Roman"/>
              </a:rPr>
              <a:t> life to do something meaningful</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1778639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cs typeface="Times New Roman"/>
              </a:rPr>
              <a:t>1.</a:t>
            </a:r>
            <a:r>
              <a:rPr lang="en-US" altLang="zh-CN">
                <a:solidFill>
                  <a:srgbClr val="000000"/>
                </a:solidFill>
                <a:cs typeface="Times New Roman"/>
              </a:rPr>
              <a:t>Different students have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about the discussion</a:t>
            </a:r>
            <a:r>
              <a:rPr lang="en-US" altLang="zh-CN" smtClean="0">
                <a:solidFill>
                  <a:srgbClr val="000000"/>
                </a:solidFill>
                <a:cs typeface="Times New Roman"/>
              </a:rPr>
              <a:t>.</a:t>
            </a:r>
            <a:endParaRPr lang="zh-CN" altLang="zh-CN" sz="1200">
              <a:solidFill>
                <a:srgbClr val="000000"/>
              </a:solidFill>
              <a:cs typeface="Times New Roman"/>
            </a:endParaRPr>
          </a:p>
        </p:txBody>
      </p:sp>
      <p:sp>
        <p:nvSpPr>
          <p:cNvPr id="4" name="内容占位符 2"/>
          <p:cNvSpPr txBox="1">
            <a:spLocks/>
          </p:cNvSpPr>
          <p:nvPr/>
        </p:nvSpPr>
        <p:spPr bwMode="auto">
          <a:xfrm>
            <a:off x="360854" y="234888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根据</a:t>
            </a:r>
            <a:r>
              <a:rPr lang="en-US" altLang="zh-CN" b="1" smtClean="0">
                <a:solidFill>
                  <a:srgbClr val="FF0000"/>
                </a:solidFill>
                <a:cs typeface="Times New Roman"/>
              </a:rPr>
              <a:t>“It seems that different people have different opinions.”</a:t>
            </a:r>
            <a:r>
              <a:rPr lang="zh-CN" altLang="zh-CN" b="1" smtClean="0">
                <a:solidFill>
                  <a:srgbClr val="FF0000"/>
                </a:solidFill>
                <a:cs typeface="Times New Roman"/>
              </a:rPr>
              <a:t>可知，此处应填</a:t>
            </a:r>
            <a:r>
              <a:rPr lang="en-US" altLang="zh-CN" b="1" smtClean="0">
                <a:solidFill>
                  <a:srgbClr val="FF0000"/>
                </a:solidFill>
                <a:cs typeface="Times New Roman"/>
              </a:rPr>
              <a:t>“different opinions”</a:t>
            </a:r>
            <a:r>
              <a:rPr lang="zh-CN" altLang="zh-CN" b="1" smtClean="0">
                <a:solidFill>
                  <a:srgbClr val="FF0000"/>
                </a:solidFill>
                <a:cs typeface="Times New Roman"/>
              </a:rPr>
              <a:t>，表示</a:t>
            </a:r>
            <a:r>
              <a:rPr lang="en-US" altLang="zh-CN" b="1" smtClean="0">
                <a:solidFill>
                  <a:srgbClr val="FF0000"/>
                </a:solidFill>
                <a:latin typeface="+mn-ea"/>
                <a:cs typeface="Times New Roman"/>
              </a:rPr>
              <a:t>“</a:t>
            </a:r>
            <a:r>
              <a:rPr lang="zh-CN" altLang="zh-CN" b="1" smtClean="0">
                <a:solidFill>
                  <a:srgbClr val="FF0000"/>
                </a:solidFill>
                <a:cs typeface="Times New Roman"/>
              </a:rPr>
              <a:t>不同的观点</a:t>
            </a:r>
            <a:r>
              <a:rPr lang="en-US" altLang="zh-CN" b="1" smtClean="0">
                <a:solidFill>
                  <a:srgbClr val="FF0000"/>
                </a:solidFill>
                <a:latin typeface="+mn-ea"/>
                <a:cs typeface="Times New Roman"/>
              </a:rPr>
              <a:t>”</a:t>
            </a:r>
            <a:r>
              <a:rPr lang="zh-CN" altLang="zh-CN" b="1" smtClean="0">
                <a:solidFill>
                  <a:srgbClr val="FF0000"/>
                </a:solidFill>
                <a:cs typeface="Times New Roman"/>
              </a:rPr>
              <a:t>。故填</a:t>
            </a:r>
            <a:r>
              <a:rPr lang="en-US" altLang="zh-CN" b="1" smtClean="0">
                <a:solidFill>
                  <a:srgbClr val="FF0000"/>
                </a:solidFill>
                <a:cs typeface="Times New Roman"/>
              </a:rPr>
              <a:t>different opinions</a:t>
            </a:r>
            <a:r>
              <a:rPr lang="zh-CN" altLang="zh-CN" b="1" smtClean="0">
                <a:solidFill>
                  <a:srgbClr val="FF0000"/>
                </a:solidFill>
                <a:cs typeface="Times New Roman"/>
              </a:rPr>
              <a:t>。</a:t>
            </a:r>
            <a:endParaRPr lang="zh-CN" altLang="zh-CN" sz="900">
              <a:solidFill>
                <a:srgbClr val="000000"/>
              </a:solidFill>
              <a:cs typeface="Times New Roman"/>
            </a:endParaRPr>
          </a:p>
        </p:txBody>
      </p:sp>
      <p:sp>
        <p:nvSpPr>
          <p:cNvPr id="2" name="矩形 1"/>
          <p:cNvSpPr/>
          <p:nvPr/>
        </p:nvSpPr>
        <p:spPr>
          <a:xfrm>
            <a:off x="5926057" y="836712"/>
            <a:ext cx="3677289" cy="646331"/>
          </a:xfrm>
          <a:prstGeom prst="rect">
            <a:avLst/>
          </a:prstGeom>
        </p:spPr>
        <p:txBody>
          <a:bodyPr wrap="none">
            <a:spAutoFit/>
          </a:bodyPr>
          <a:lstStyle/>
          <a:p>
            <a:r>
              <a:rPr lang="en-US" altLang="zh-CN" sz="3600"/>
              <a:t>different</a:t>
            </a:r>
            <a:r>
              <a:rPr lang="en-US" altLang="zh-CN" sz="3600">
                <a:ea typeface="楷体" panose="02010609060101010101" pitchFamily="49" charset="-122"/>
              </a:rPr>
              <a:t> </a:t>
            </a:r>
            <a:r>
              <a:rPr lang="en-US" altLang="zh-CN" sz="3600"/>
              <a:t>opinions</a:t>
            </a:r>
            <a:endParaRPr lang="zh-CN" altLang="en-US"/>
          </a:p>
        </p:txBody>
      </p:sp>
    </p:spTree>
    <p:extLst>
      <p:ext uri="{BB962C8B-B14F-4D97-AF65-F5344CB8AC3E}">
        <p14:creationId xmlns:p14="http://schemas.microsoft.com/office/powerpoint/2010/main" val="4202677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smtClean="0">
                <a:solidFill>
                  <a:srgbClr val="00B0F0"/>
                </a:solidFill>
                <a:cs typeface="Times New Roman"/>
              </a:rPr>
              <a:t>2.</a:t>
            </a:r>
            <a:r>
              <a:rPr lang="en-US" altLang="zh-CN" smtClean="0">
                <a:solidFill>
                  <a:srgbClr val="000000"/>
                </a:solidFill>
                <a:cs typeface="Times New Roman"/>
              </a:rPr>
              <a:t>Most </a:t>
            </a:r>
            <a:r>
              <a:rPr lang="en-US" altLang="zh-CN">
                <a:solidFill>
                  <a:srgbClr val="000000"/>
                </a:solidFill>
                <a:cs typeface="Times New Roman"/>
              </a:rPr>
              <a:t>students said they would stay at home </a:t>
            </a:r>
            <a:r>
              <a:rPr lang="en-US" altLang="zh-CN" smtClean="0">
                <a:solidFill>
                  <a:srgbClr val="000000"/>
                </a:solidFill>
                <a:cs typeface="Times New Roman"/>
              </a:rPr>
              <a:t>and</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r>
              <a:rPr lang="en-US" altLang="zh-CN" smtClean="0">
                <a:solidFill>
                  <a:srgbClr val="000000"/>
                </a:solidFill>
                <a:cs typeface="Times New Roman"/>
              </a:rPr>
              <a:t> </a:t>
            </a:r>
            <a:r>
              <a:rPr lang="zh-CN" altLang="zh-CN" u="sng">
                <a:solidFill>
                  <a:srgbClr val="000000"/>
                </a:solidFill>
                <a:uFill>
                  <a:solidFill>
                    <a:srgbClr val="000000"/>
                  </a:solidFill>
                </a:uFill>
                <a:cs typeface="Times New Roman"/>
              </a:rPr>
              <a:t>　　　　　</a:t>
            </a:r>
            <a:endParaRPr lang="zh-CN" altLang="zh-CN" sz="1200">
              <a:solidFill>
                <a:srgbClr val="000000"/>
              </a:solidFill>
              <a:cs typeface="Times New Roman"/>
            </a:endParaRPr>
          </a:p>
          <a:p>
            <a:pPr hangingPunct="0">
              <a:spcAft>
                <a:spcPts val="0"/>
              </a:spcAft>
            </a:pP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with housework</a:t>
            </a:r>
            <a:r>
              <a:rPr lang="en-US" altLang="zh-CN" smtClean="0">
                <a:solidFill>
                  <a:srgbClr val="000000"/>
                </a:solidFill>
                <a:cs typeface="Times New Roman"/>
              </a:rPr>
              <a:t>.</a:t>
            </a:r>
            <a:endParaRPr lang="zh-CN" altLang="zh-CN" sz="1200">
              <a:solidFill>
                <a:srgbClr val="000000"/>
              </a:solidFill>
              <a:cs typeface="Times New Roman"/>
            </a:endParaRPr>
          </a:p>
        </p:txBody>
      </p:sp>
      <p:sp>
        <p:nvSpPr>
          <p:cNvPr id="4" name="内容占位符 1"/>
          <p:cNvSpPr txBox="1">
            <a:spLocks/>
          </p:cNvSpPr>
          <p:nvPr/>
        </p:nvSpPr>
        <p:spPr bwMode="auto">
          <a:xfrm>
            <a:off x="360854" y="227687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根据</a:t>
            </a:r>
            <a:r>
              <a:rPr lang="en-US" altLang="zh-CN" b="1" smtClean="0">
                <a:solidFill>
                  <a:srgbClr val="FF0000"/>
                </a:solidFill>
                <a:cs typeface="Times New Roman"/>
              </a:rPr>
              <a:t>“Most students said they would stay at home and help their parents with housework.”</a:t>
            </a:r>
            <a:r>
              <a:rPr lang="zh-CN" altLang="zh-CN" b="1" smtClean="0">
                <a:solidFill>
                  <a:srgbClr val="FF0000"/>
                </a:solidFill>
                <a:cs typeface="Times New Roman"/>
              </a:rPr>
              <a:t>可知，此处应填</a:t>
            </a:r>
            <a:r>
              <a:rPr lang="en-US" altLang="zh-CN" b="1" smtClean="0">
                <a:solidFill>
                  <a:srgbClr val="FF0000"/>
                </a:solidFill>
                <a:cs typeface="Times New Roman"/>
              </a:rPr>
              <a:t>“help their parents”</a:t>
            </a:r>
            <a:r>
              <a:rPr lang="zh-CN" altLang="zh-CN" b="1" smtClean="0">
                <a:solidFill>
                  <a:srgbClr val="FF0000"/>
                </a:solidFill>
                <a:cs typeface="Times New Roman"/>
              </a:rPr>
              <a:t>，表示</a:t>
            </a:r>
            <a:r>
              <a:rPr lang="en-US" altLang="zh-CN" b="1" smtClean="0">
                <a:solidFill>
                  <a:srgbClr val="FF0000"/>
                </a:solidFill>
                <a:latin typeface="+mn-ea"/>
                <a:cs typeface="Times New Roman"/>
              </a:rPr>
              <a:t>“</a:t>
            </a:r>
            <a:r>
              <a:rPr lang="zh-CN" altLang="zh-CN" b="1" smtClean="0">
                <a:solidFill>
                  <a:srgbClr val="FF0000"/>
                </a:solidFill>
                <a:cs typeface="Times New Roman"/>
              </a:rPr>
              <a:t>帮助父母</a:t>
            </a:r>
            <a:r>
              <a:rPr lang="en-US" altLang="zh-CN" b="1" smtClean="0">
                <a:solidFill>
                  <a:srgbClr val="FF0000"/>
                </a:solidFill>
                <a:latin typeface="+mn-ea"/>
                <a:cs typeface="Times New Roman"/>
              </a:rPr>
              <a:t>”</a:t>
            </a:r>
            <a:r>
              <a:rPr lang="zh-CN" altLang="zh-CN" b="1" smtClean="0">
                <a:solidFill>
                  <a:srgbClr val="FF0000"/>
                </a:solidFill>
                <a:cs typeface="Times New Roman"/>
              </a:rPr>
              <a:t>。故填</a:t>
            </a:r>
            <a:r>
              <a:rPr lang="en-US" altLang="zh-CN" b="1" smtClean="0">
                <a:solidFill>
                  <a:srgbClr val="FF0000"/>
                </a:solidFill>
                <a:cs typeface="Times New Roman"/>
              </a:rPr>
              <a:t>help their parents</a:t>
            </a:r>
            <a:r>
              <a:rPr lang="zh-CN" altLang="zh-CN" b="1" smtClean="0">
                <a:solidFill>
                  <a:srgbClr val="FF0000"/>
                </a:solidFill>
                <a:cs typeface="Times New Roman"/>
              </a:rPr>
              <a:t>。</a:t>
            </a:r>
            <a:endParaRPr lang="zh-CN" altLang="zh-CN" sz="900">
              <a:solidFill>
                <a:srgbClr val="000000"/>
              </a:solidFill>
              <a:cs typeface="Times New Roman"/>
            </a:endParaRPr>
          </a:p>
        </p:txBody>
      </p:sp>
      <p:sp>
        <p:nvSpPr>
          <p:cNvPr id="2" name="矩形 1"/>
          <p:cNvSpPr/>
          <p:nvPr/>
        </p:nvSpPr>
        <p:spPr>
          <a:xfrm>
            <a:off x="9616385" y="836712"/>
            <a:ext cx="2095445" cy="646331"/>
          </a:xfrm>
          <a:prstGeom prst="rect">
            <a:avLst/>
          </a:prstGeom>
        </p:spPr>
        <p:txBody>
          <a:bodyPr wrap="none">
            <a:spAutoFit/>
          </a:bodyPr>
          <a:lstStyle/>
          <a:p>
            <a:r>
              <a:rPr lang="en-US" altLang="zh-CN" sz="3600"/>
              <a:t>help </a:t>
            </a:r>
            <a:r>
              <a:rPr lang="en-US" altLang="zh-CN" sz="3600" smtClean="0"/>
              <a:t>their</a:t>
            </a:r>
            <a:endParaRPr lang="zh-CN" altLang="en-US"/>
          </a:p>
        </p:txBody>
      </p:sp>
      <p:sp>
        <p:nvSpPr>
          <p:cNvPr id="5" name="矩形 4"/>
          <p:cNvSpPr/>
          <p:nvPr/>
        </p:nvSpPr>
        <p:spPr>
          <a:xfrm>
            <a:off x="427122" y="1630541"/>
            <a:ext cx="1663917" cy="646331"/>
          </a:xfrm>
          <a:prstGeom prst="rect">
            <a:avLst/>
          </a:prstGeom>
        </p:spPr>
        <p:txBody>
          <a:bodyPr wrap="none">
            <a:spAutoFit/>
          </a:bodyPr>
          <a:lstStyle/>
          <a:p>
            <a:pPr lvl="0"/>
            <a:r>
              <a:rPr lang="en-US" altLang="zh-CN" sz="3600"/>
              <a:t>parents</a:t>
            </a:r>
            <a:endParaRPr lang="zh-CN" altLang="en-US"/>
          </a:p>
        </p:txBody>
      </p:sp>
    </p:spTree>
    <p:extLst>
      <p:ext uri="{BB962C8B-B14F-4D97-AF65-F5344CB8AC3E}">
        <p14:creationId xmlns:p14="http://schemas.microsoft.com/office/powerpoint/2010/main" val="184614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smtClean="0">
                <a:solidFill>
                  <a:srgbClr val="00B0F0"/>
                </a:solidFill>
                <a:cs typeface="Times New Roman"/>
              </a:rPr>
              <a:t>3.</a:t>
            </a:r>
            <a:r>
              <a:rPr lang="en-US" altLang="zh-CN" smtClean="0">
                <a:solidFill>
                  <a:srgbClr val="000000"/>
                </a:solidFill>
                <a:cs typeface="Times New Roman"/>
              </a:rPr>
              <a:t>Some </a:t>
            </a:r>
            <a:r>
              <a:rPr lang="en-US" altLang="zh-CN">
                <a:solidFill>
                  <a:srgbClr val="000000"/>
                </a:solidFill>
                <a:cs typeface="Times New Roman"/>
              </a:rPr>
              <a:t>students wanted to help others because they thought </a:t>
            </a:r>
            <a:r>
              <a:rPr lang="zh-CN" altLang="zh-CN" u="sng">
                <a:solidFill>
                  <a:srgbClr val="000000"/>
                </a:solidFill>
                <a:uFill>
                  <a:solidFill>
                    <a:srgbClr val="000000"/>
                  </a:solidFill>
                </a:uFill>
                <a:cs typeface="Times New Roman"/>
              </a:rPr>
              <a:t>　　</a:t>
            </a:r>
            <a:endParaRPr lang="zh-CN" altLang="zh-CN" sz="1200">
              <a:solidFill>
                <a:srgbClr val="000000"/>
              </a:solidFill>
              <a:cs typeface="Times New Roman"/>
            </a:endParaRPr>
          </a:p>
          <a:p>
            <a:pPr hangingPunct="0">
              <a:spcAft>
                <a:spcPts val="0"/>
              </a:spcAft>
            </a:pPr>
            <a:r>
              <a:rPr lang="zh-CN" altLang="zh-CN" u="sng">
                <a:solidFill>
                  <a:srgbClr val="000000"/>
                </a:solidFill>
                <a:uFill>
                  <a:solidFill>
                    <a:srgbClr val="000000"/>
                  </a:solidFill>
                </a:uFill>
                <a:cs typeface="Times New Roman"/>
              </a:rPr>
              <a:t>　　　　　　　</a:t>
            </a:r>
            <a:r>
              <a:rPr lang="en-US" altLang="zh-CN" smtClean="0">
                <a:solidFill>
                  <a:srgbClr val="000000"/>
                </a:solidFill>
                <a:cs typeface="Times New Roman"/>
              </a:rPr>
              <a:t>.</a:t>
            </a:r>
            <a:endParaRPr lang="zh-CN" altLang="zh-CN" sz="1200">
              <a:solidFill>
                <a:srgbClr val="000000"/>
              </a:solidFill>
              <a:cs typeface="Times New Roman"/>
            </a:endParaRPr>
          </a:p>
        </p:txBody>
      </p:sp>
      <p:sp>
        <p:nvSpPr>
          <p:cNvPr id="4" name="内容占位符 3"/>
          <p:cNvSpPr txBox="1">
            <a:spLocks/>
          </p:cNvSpPr>
          <p:nvPr/>
        </p:nvSpPr>
        <p:spPr bwMode="auto">
          <a:xfrm>
            <a:off x="360854" y="227687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dirty="0" smtClean="0">
                <a:solidFill>
                  <a:srgbClr val="FF0000"/>
                </a:solidFill>
                <a:cs typeface="Times New Roman"/>
              </a:rPr>
              <a:t>[</a:t>
            </a:r>
            <a:r>
              <a:rPr lang="zh-CN" altLang="zh-CN" b="1" dirty="0" smtClean="0">
                <a:solidFill>
                  <a:srgbClr val="FF0000"/>
                </a:solidFill>
                <a:ea typeface="黑体"/>
                <a:cs typeface="Times New Roman"/>
              </a:rPr>
              <a:t>解析</a:t>
            </a:r>
            <a:r>
              <a:rPr lang="en-US" altLang="zh-CN" b="1" dirty="0" smtClean="0">
                <a:solidFill>
                  <a:srgbClr val="FF0000"/>
                </a:solidFill>
                <a:cs typeface="Times New Roman"/>
              </a:rPr>
              <a:t>]</a:t>
            </a:r>
            <a:r>
              <a:rPr lang="zh-CN" altLang="zh-CN" b="1" dirty="0" smtClean="0">
                <a:solidFill>
                  <a:srgbClr val="FF0000"/>
                </a:solidFill>
                <a:cs typeface="Times New Roman"/>
              </a:rPr>
              <a:t>根据</a:t>
            </a:r>
            <a:r>
              <a:rPr lang="en-US" altLang="zh-CN" b="1" dirty="0" smtClean="0">
                <a:solidFill>
                  <a:srgbClr val="FF0000"/>
                </a:solidFill>
                <a:cs typeface="Times New Roman"/>
              </a:rPr>
              <a:t>“They said they should do something meaningful to the world.”</a:t>
            </a:r>
            <a:r>
              <a:rPr lang="zh-CN" altLang="zh-CN" b="1" dirty="0" smtClean="0">
                <a:solidFill>
                  <a:srgbClr val="FF0000"/>
                </a:solidFill>
                <a:cs typeface="Times New Roman"/>
              </a:rPr>
              <a:t>可知，此处应填</a:t>
            </a:r>
            <a:r>
              <a:rPr lang="en-US" altLang="zh-CN" b="1" dirty="0" smtClean="0">
                <a:solidFill>
                  <a:srgbClr val="FF0000"/>
                </a:solidFill>
                <a:cs typeface="Times New Roman"/>
              </a:rPr>
              <a:t>“it is meaningful”</a:t>
            </a:r>
            <a:r>
              <a:rPr lang="zh-CN" altLang="zh-CN" b="1" dirty="0" smtClean="0">
                <a:solidFill>
                  <a:srgbClr val="FF0000"/>
                </a:solidFill>
                <a:cs typeface="Times New Roman"/>
              </a:rPr>
              <a:t>，表示</a:t>
            </a:r>
            <a:r>
              <a:rPr lang="en-US" altLang="zh-CN" b="1" dirty="0" smtClean="0">
                <a:solidFill>
                  <a:srgbClr val="FF0000"/>
                </a:solidFill>
                <a:latin typeface="+mj-ea"/>
                <a:ea typeface="+mj-ea"/>
                <a:cs typeface="Times New Roman"/>
              </a:rPr>
              <a:t>“</a:t>
            </a:r>
            <a:r>
              <a:rPr lang="zh-CN" altLang="zh-CN" b="1" dirty="0" smtClean="0">
                <a:solidFill>
                  <a:srgbClr val="FF0000"/>
                </a:solidFill>
                <a:cs typeface="Times New Roman"/>
              </a:rPr>
              <a:t>这是有意义的</a:t>
            </a:r>
            <a:r>
              <a:rPr lang="en-US" altLang="zh-CN" b="1" dirty="0" smtClean="0">
                <a:solidFill>
                  <a:srgbClr val="FF0000"/>
                </a:solidFill>
                <a:latin typeface="+mj-ea"/>
                <a:ea typeface="+mj-ea"/>
                <a:cs typeface="Times New Roman"/>
              </a:rPr>
              <a:t>”</a:t>
            </a:r>
            <a:r>
              <a:rPr lang="zh-CN" altLang="zh-CN" b="1" dirty="0" smtClean="0">
                <a:solidFill>
                  <a:srgbClr val="FF0000"/>
                </a:solidFill>
                <a:cs typeface="Times New Roman"/>
              </a:rPr>
              <a:t>。故填</a:t>
            </a:r>
            <a:r>
              <a:rPr lang="en-US" altLang="zh-CN" b="1" dirty="0" smtClean="0">
                <a:solidFill>
                  <a:srgbClr val="FF0000"/>
                </a:solidFill>
                <a:cs typeface="Times New Roman"/>
              </a:rPr>
              <a:t>it is meaningful</a:t>
            </a:r>
            <a:r>
              <a:rPr lang="zh-CN" altLang="zh-CN" b="1" dirty="0" smtClean="0">
                <a:solidFill>
                  <a:srgbClr val="FF0000"/>
                </a:solidFill>
                <a:cs typeface="Times New Roman"/>
              </a:rPr>
              <a:t>。</a:t>
            </a:r>
            <a:endParaRPr lang="zh-CN" altLang="zh-CN" sz="900" dirty="0">
              <a:solidFill>
                <a:srgbClr val="000000"/>
              </a:solidFill>
              <a:cs typeface="Times New Roman"/>
            </a:endParaRPr>
          </a:p>
        </p:txBody>
      </p:sp>
      <p:sp>
        <p:nvSpPr>
          <p:cNvPr id="2" name="矩形 1"/>
          <p:cNvSpPr/>
          <p:nvPr/>
        </p:nvSpPr>
        <p:spPr>
          <a:xfrm>
            <a:off x="444078" y="1667367"/>
            <a:ext cx="3236784" cy="646331"/>
          </a:xfrm>
          <a:prstGeom prst="rect">
            <a:avLst/>
          </a:prstGeom>
        </p:spPr>
        <p:txBody>
          <a:bodyPr wrap="none">
            <a:spAutoFit/>
          </a:bodyPr>
          <a:lstStyle/>
          <a:p>
            <a:r>
              <a:rPr lang="en-US" altLang="zh-CN" sz="3600"/>
              <a:t>it is meaningful</a:t>
            </a:r>
            <a:endParaRPr lang="zh-CN" altLang="en-US"/>
          </a:p>
        </p:txBody>
      </p:sp>
    </p:spTree>
    <p:extLst>
      <p:ext uri="{BB962C8B-B14F-4D97-AF65-F5344CB8AC3E}">
        <p14:creationId xmlns:p14="http://schemas.microsoft.com/office/powerpoint/2010/main" val="421340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10218"/>
            <a:ext cx="11485848" cy="1511696"/>
          </a:xfrm>
        </p:spPr>
        <p:txBody>
          <a:bodyPr/>
          <a:lstStyle/>
          <a:p>
            <a:pPr hangingPunct="0">
              <a:lnSpc>
                <a:spcPct val="140000"/>
              </a:lnSpc>
              <a:spcAft>
                <a:spcPts val="0"/>
              </a:spcAft>
            </a:pPr>
            <a:r>
              <a:rPr lang="en-US" altLang="zh-CN" sz="3500" smtClean="0">
                <a:solidFill>
                  <a:srgbClr val="00B0F0"/>
                </a:solidFill>
                <a:cs typeface="Times New Roman"/>
              </a:rPr>
              <a:t>4.</a:t>
            </a:r>
            <a:r>
              <a:rPr lang="en-US" altLang="zh-CN" sz="3500" smtClean="0">
                <a:solidFill>
                  <a:srgbClr val="000000"/>
                </a:solidFill>
                <a:cs typeface="Times New Roman"/>
              </a:rPr>
              <a:t>The </a:t>
            </a:r>
            <a:r>
              <a:rPr lang="en-US" altLang="zh-CN" sz="3500">
                <a:solidFill>
                  <a:srgbClr val="000000"/>
                </a:solidFill>
                <a:cs typeface="Times New Roman"/>
              </a:rPr>
              <a:t>teacher hopes </a:t>
            </a:r>
            <a:r>
              <a:rPr lang="zh-CN" altLang="zh-CN" sz="3500" u="sng">
                <a:solidFill>
                  <a:srgbClr val="FEFEFE"/>
                </a:solidFill>
                <a:uFill>
                  <a:solidFill>
                    <a:srgbClr val="000000"/>
                  </a:solidFill>
                </a:uFill>
                <a:cs typeface="Times New Roman"/>
              </a:rPr>
              <a:t>　　　　　　　　　　　</a:t>
            </a:r>
            <a:r>
              <a:rPr lang="en-US" altLang="zh-CN" sz="3500" u="sng" smtClean="0">
                <a:solidFill>
                  <a:srgbClr val="FEFEFE"/>
                </a:solidFill>
                <a:uFill>
                  <a:solidFill>
                    <a:srgbClr val="000000"/>
                  </a:solidFill>
                </a:uFill>
                <a:cs typeface="Times New Roman"/>
              </a:rPr>
              <a:t>                </a:t>
            </a:r>
            <a:r>
              <a:rPr lang="zh-CN" altLang="zh-CN" sz="3500" u="sng">
                <a:solidFill>
                  <a:srgbClr val="FEFEFE"/>
                </a:solidFill>
                <a:uFill>
                  <a:solidFill>
                    <a:srgbClr val="000000"/>
                  </a:solidFill>
                </a:uFill>
                <a:cs typeface="Times New Roman"/>
              </a:rPr>
              <a:t>　</a:t>
            </a:r>
            <a:r>
              <a:rPr lang="zh-CN" altLang="en-US" sz="3500" u="sng" smtClean="0">
                <a:solidFill>
                  <a:srgbClr val="FEFEFE"/>
                </a:solidFill>
                <a:uFill>
                  <a:solidFill>
                    <a:srgbClr val="000000"/>
                  </a:solidFill>
                </a:uFill>
                <a:cs typeface="Times New Roman"/>
              </a:rPr>
              <a:t>，</a:t>
            </a:r>
            <a:r>
              <a:rPr lang="zh-CN" altLang="zh-CN" sz="3500" u="sng">
                <a:solidFill>
                  <a:srgbClr val="FEFEFE"/>
                </a:solidFill>
                <a:uFill>
                  <a:solidFill>
                    <a:srgbClr val="000000"/>
                  </a:solidFill>
                </a:uFill>
                <a:cs typeface="Times New Roman"/>
              </a:rPr>
              <a:t>　　　</a:t>
            </a:r>
            <a:endParaRPr lang="en-US" altLang="zh-CN" sz="3500" u="sng" smtClean="0">
              <a:solidFill>
                <a:srgbClr val="FEFEFE"/>
              </a:solidFill>
              <a:uFill>
                <a:solidFill>
                  <a:srgbClr val="000000"/>
                </a:solidFill>
              </a:uFill>
              <a:cs typeface="Times New Roman"/>
            </a:endParaRPr>
          </a:p>
          <a:p>
            <a:pPr hangingPunct="0">
              <a:lnSpc>
                <a:spcPct val="140000"/>
              </a:lnSpc>
              <a:spcAft>
                <a:spcPts val="0"/>
              </a:spcAft>
            </a:pPr>
            <a:r>
              <a:rPr lang="zh-CN" altLang="zh-CN" sz="3500" u="sng">
                <a:solidFill>
                  <a:srgbClr val="FEFEFE"/>
                </a:solidFill>
                <a:uFill>
                  <a:solidFill>
                    <a:srgbClr val="000000"/>
                  </a:solidFill>
                </a:uFill>
                <a:cs typeface="Times New Roman"/>
              </a:rPr>
              <a:t>　　　　　　　　　　　　　　　</a:t>
            </a:r>
            <a:r>
              <a:rPr lang="en-US" altLang="zh-CN" sz="3500" smtClean="0">
                <a:solidFill>
                  <a:srgbClr val="000000"/>
                </a:solidFill>
                <a:cs typeface="Times New Roman"/>
              </a:rPr>
              <a:t>.</a:t>
            </a:r>
            <a:endParaRPr lang="zh-CN" altLang="zh-CN" sz="3500">
              <a:solidFill>
                <a:srgbClr val="000000"/>
              </a:solidFill>
              <a:cs typeface="Times New Roman"/>
            </a:endParaRPr>
          </a:p>
        </p:txBody>
      </p:sp>
      <p:sp>
        <p:nvSpPr>
          <p:cNvPr id="4" name="内容占位符 4"/>
          <p:cNvSpPr txBox="1">
            <a:spLocks/>
          </p:cNvSpPr>
          <p:nvPr/>
        </p:nvSpPr>
        <p:spPr bwMode="auto">
          <a:xfrm>
            <a:off x="370075" y="2124720"/>
            <a:ext cx="1148584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500" b="1" smtClean="0">
                <a:solidFill>
                  <a:srgbClr val="FF0000"/>
                </a:solidFill>
                <a:cs typeface="Times New Roman"/>
              </a:rPr>
              <a:t>[</a:t>
            </a:r>
            <a:r>
              <a:rPr lang="zh-CN" altLang="zh-CN" sz="3500" b="1" smtClean="0">
                <a:solidFill>
                  <a:srgbClr val="FF0000"/>
                </a:solidFill>
                <a:ea typeface="黑体"/>
                <a:cs typeface="Times New Roman"/>
              </a:rPr>
              <a:t>解析</a:t>
            </a:r>
            <a:r>
              <a:rPr lang="en-US" altLang="zh-CN" sz="3500" b="1" smtClean="0">
                <a:solidFill>
                  <a:srgbClr val="FF0000"/>
                </a:solidFill>
                <a:cs typeface="Times New Roman"/>
              </a:rPr>
              <a:t>]</a:t>
            </a:r>
            <a:r>
              <a:rPr lang="zh-CN" altLang="zh-CN" sz="3500" b="1" smtClean="0">
                <a:solidFill>
                  <a:srgbClr val="FF0000"/>
                </a:solidFill>
                <a:cs typeface="Times New Roman"/>
              </a:rPr>
              <a:t>根据老师的话</a:t>
            </a:r>
            <a:r>
              <a:rPr lang="en-US" altLang="zh-CN" sz="3500" b="1" smtClean="0">
                <a:solidFill>
                  <a:srgbClr val="FF0000"/>
                </a:solidFill>
                <a:cs typeface="Times New Roman"/>
              </a:rPr>
              <a:t>“I hope all of you can use your limited</a:t>
            </a:r>
            <a:r>
              <a:rPr lang="zh-CN" altLang="zh-CN" sz="3500" b="1" smtClean="0">
                <a:solidFill>
                  <a:srgbClr val="FF0000"/>
                </a:solidFill>
                <a:cs typeface="Times New Roman"/>
              </a:rPr>
              <a:t>（</a:t>
            </a:r>
            <a:r>
              <a:rPr lang="zh-CN" altLang="zh-CN" sz="3500" b="1" smtClean="0">
                <a:solidFill>
                  <a:srgbClr val="FF0000"/>
                </a:solidFill>
                <a:ea typeface="楷体"/>
                <a:cs typeface="Times New Roman"/>
              </a:rPr>
              <a:t>有限的</a:t>
            </a:r>
            <a:r>
              <a:rPr lang="zh-CN" altLang="zh-CN" sz="3500" b="1" smtClean="0">
                <a:solidFill>
                  <a:srgbClr val="FF0000"/>
                </a:solidFill>
                <a:cs typeface="Times New Roman"/>
              </a:rPr>
              <a:t>）</a:t>
            </a:r>
            <a:r>
              <a:rPr lang="en-US" altLang="zh-CN" sz="3500" b="1" smtClean="0">
                <a:solidFill>
                  <a:srgbClr val="FF0000"/>
                </a:solidFill>
                <a:cs typeface="Times New Roman"/>
              </a:rPr>
              <a:t> life to do something meaningful.”</a:t>
            </a:r>
            <a:r>
              <a:rPr lang="zh-CN" altLang="zh-CN" sz="3500" b="1" smtClean="0">
                <a:solidFill>
                  <a:srgbClr val="FF0000"/>
                </a:solidFill>
                <a:cs typeface="Times New Roman"/>
              </a:rPr>
              <a:t>可知，此处应填</a:t>
            </a:r>
            <a:r>
              <a:rPr lang="en-US" altLang="zh-CN" sz="3500" b="1" smtClean="0">
                <a:solidFill>
                  <a:srgbClr val="FF0000"/>
                </a:solidFill>
                <a:cs typeface="Times New Roman"/>
              </a:rPr>
              <a:t>“all of the students can use their limited life to do something meaningful”</a:t>
            </a:r>
            <a:r>
              <a:rPr lang="zh-CN" altLang="zh-CN" sz="3500" b="1" smtClean="0">
                <a:solidFill>
                  <a:srgbClr val="FF0000"/>
                </a:solidFill>
                <a:cs typeface="Times New Roman"/>
              </a:rPr>
              <a:t>，表示</a:t>
            </a:r>
            <a:r>
              <a:rPr lang="en-US" altLang="zh-CN" sz="3500" b="1" smtClean="0">
                <a:solidFill>
                  <a:srgbClr val="FF0000"/>
                </a:solidFill>
                <a:latin typeface="+mn-ea"/>
                <a:cs typeface="Times New Roman"/>
              </a:rPr>
              <a:t>“</a:t>
            </a:r>
            <a:r>
              <a:rPr lang="zh-CN" altLang="zh-CN" sz="3500" b="1" smtClean="0">
                <a:solidFill>
                  <a:srgbClr val="FF0000"/>
                </a:solidFill>
                <a:cs typeface="Times New Roman"/>
              </a:rPr>
              <a:t>所有学生都能利用有限的生命做一些有意义的事情</a:t>
            </a:r>
            <a:r>
              <a:rPr lang="en-US" altLang="zh-CN" sz="3500" b="1" smtClean="0">
                <a:solidFill>
                  <a:srgbClr val="FF0000"/>
                </a:solidFill>
                <a:latin typeface="+mn-ea"/>
                <a:cs typeface="Times New Roman"/>
              </a:rPr>
              <a:t>”</a:t>
            </a:r>
            <a:r>
              <a:rPr lang="zh-CN" altLang="zh-CN" sz="3500" b="1" smtClean="0">
                <a:solidFill>
                  <a:srgbClr val="FF0000"/>
                </a:solidFill>
                <a:cs typeface="Times New Roman"/>
              </a:rPr>
              <a:t>。故填</a:t>
            </a:r>
            <a:r>
              <a:rPr lang="en-US" altLang="zh-CN" sz="3500" b="1" smtClean="0">
                <a:solidFill>
                  <a:srgbClr val="FF0000"/>
                </a:solidFill>
                <a:cs typeface="Times New Roman"/>
              </a:rPr>
              <a:t>all of the students can use their limited life to do something meaningful</a:t>
            </a:r>
            <a:r>
              <a:rPr lang="zh-CN" altLang="zh-CN" sz="3500" b="1" smtClean="0">
                <a:solidFill>
                  <a:srgbClr val="FF0000"/>
                </a:solidFill>
                <a:cs typeface="Times New Roman"/>
              </a:rPr>
              <a:t>。</a:t>
            </a:r>
            <a:endParaRPr lang="zh-CN" altLang="zh-CN" sz="3500">
              <a:solidFill>
                <a:srgbClr val="000000"/>
              </a:solidFill>
              <a:cs typeface="Times New Roman"/>
            </a:endParaRPr>
          </a:p>
        </p:txBody>
      </p:sp>
      <p:sp>
        <p:nvSpPr>
          <p:cNvPr id="5" name="矩形 4"/>
          <p:cNvSpPr/>
          <p:nvPr/>
        </p:nvSpPr>
        <p:spPr>
          <a:xfrm>
            <a:off x="360854" y="626804"/>
            <a:ext cx="11805852" cy="1552220"/>
          </a:xfrm>
          <a:prstGeom prst="rect">
            <a:avLst/>
          </a:prstGeom>
        </p:spPr>
        <p:txBody>
          <a:bodyPr wrap="square">
            <a:spAutoFit/>
          </a:bodyPr>
          <a:lstStyle/>
          <a:p>
            <a:pPr>
              <a:lnSpc>
                <a:spcPct val="140000"/>
              </a:lnSpc>
            </a:pPr>
            <a:r>
              <a:rPr lang="en-US" altLang="zh-CN" sz="3500" smtClean="0"/>
              <a:t>                                 all</a:t>
            </a:r>
            <a:r>
              <a:rPr lang="en-US" altLang="zh-CN" sz="3500" spc="-100" smtClean="0"/>
              <a:t> </a:t>
            </a:r>
            <a:r>
              <a:rPr lang="en-US" altLang="zh-CN" sz="3500" spc="-100"/>
              <a:t>of the students can use th</a:t>
            </a:r>
            <a:r>
              <a:rPr lang="en-US" altLang="zh-CN" sz="3500"/>
              <a:t>eir limited life to do something meaningful</a:t>
            </a:r>
            <a:r>
              <a:rPr lang="zh-CN" altLang="zh-CN" sz="3500">
                <a:cs typeface="Times New Roman" panose="02020603050405020304" pitchFamily="18" charset="0"/>
              </a:rPr>
              <a:t>　</a:t>
            </a:r>
            <a:endParaRPr lang="zh-CN" altLang="en-US" sz="3500"/>
          </a:p>
        </p:txBody>
      </p:sp>
    </p:spTree>
    <p:extLst>
      <p:ext uri="{BB962C8B-B14F-4D97-AF65-F5344CB8AC3E}">
        <p14:creationId xmlns:p14="http://schemas.microsoft.com/office/powerpoint/2010/main" val="2703006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613</Words>
  <Application>Microsoft Office PowerPoint</Application>
  <PresentationFormat>自定义</PresentationFormat>
  <Paragraphs>30</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2025-09-13T08:48:25Z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